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7" d="100"/>
          <a:sy n="87" d="100"/>
        </p:scale>
        <p:origin x="108"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B2A04-D38D-B850-9919-82E2539FFA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4CC728D-8452-583C-EB10-91DB7F835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40F282-90BB-37B9-7EDE-96F1D3B69717}"/>
              </a:ext>
            </a:extLst>
          </p:cNvPr>
          <p:cNvSpPr>
            <a:spLocks noGrp="1"/>
          </p:cNvSpPr>
          <p:nvPr>
            <p:ph type="dt" sz="half" idx="10"/>
          </p:nvPr>
        </p:nvSpPr>
        <p:spPr/>
        <p:txBody>
          <a:bodyPr/>
          <a:lstStyle/>
          <a:p>
            <a:fld id="{8EC8ED06-1FE2-4775-A3AF-53EEAA42E94E}" type="datetimeFigureOut">
              <a:rPr lang="en-GB" smtClean="0"/>
              <a:t>01/02/2024</a:t>
            </a:fld>
            <a:endParaRPr lang="en-GB"/>
          </a:p>
        </p:txBody>
      </p:sp>
    </p:spTree>
    <p:extLst>
      <p:ext uri="{BB962C8B-B14F-4D97-AF65-F5344CB8AC3E}">
        <p14:creationId xmlns:p14="http://schemas.microsoft.com/office/powerpoint/2010/main" val="19025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3A051-9B84-472F-9E98-430EC4165AD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D617D9-1360-E487-2178-B3C4D72953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8693AD-35DB-1E90-881E-9DF5D1FBD876}"/>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5" name="Footer Placeholder 4">
            <a:extLst>
              <a:ext uri="{FF2B5EF4-FFF2-40B4-BE49-F238E27FC236}">
                <a16:creationId xmlns:a16="http://schemas.microsoft.com/office/drawing/2014/main" id="{84F41CDB-CD2E-9E08-7198-3BD6FB4C16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E38E2C-7884-D8CB-EACA-E54A7562AD8E}"/>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295339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A9059B-253A-13C5-9B9E-61C1B30485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44048C-36EA-60F7-6A28-271D8E606E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BA30CF-61DA-19CA-FD15-24E6741ADFFD}"/>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5" name="Footer Placeholder 4">
            <a:extLst>
              <a:ext uri="{FF2B5EF4-FFF2-40B4-BE49-F238E27FC236}">
                <a16:creationId xmlns:a16="http://schemas.microsoft.com/office/drawing/2014/main" id="{502EEA35-1217-015D-81D1-1A14992F84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3038A6-AF8A-1CF5-82DB-351EDAA2146A}"/>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2688026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27C8A-DA6C-C5AE-6BB9-50C8FDCC6C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8E7A86C-DA05-FC60-C3CD-E92DC27946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28B841C-5439-BFD3-1055-CC8210B77081}"/>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5" name="Footer Placeholder 4">
            <a:extLst>
              <a:ext uri="{FF2B5EF4-FFF2-40B4-BE49-F238E27FC236}">
                <a16:creationId xmlns:a16="http://schemas.microsoft.com/office/drawing/2014/main" id="{CAB33DA1-1D29-6B7A-418C-7F7E1D39F5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D597E4-A49D-B099-DF1F-AFD8CCAFAD17}"/>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634125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FF27F-C7D5-808F-BF1F-351911762B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CF37E7-DE85-EAFB-1131-D28A06B398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696FFE-63B8-4D06-73F3-22C8B3D31A9D}"/>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5" name="Footer Placeholder 4">
            <a:extLst>
              <a:ext uri="{FF2B5EF4-FFF2-40B4-BE49-F238E27FC236}">
                <a16:creationId xmlns:a16="http://schemas.microsoft.com/office/drawing/2014/main" id="{E22A2562-DFF7-61D2-922D-CFCA5D4447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C228E8-2814-A369-CA37-E30A36F5BD1B}"/>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1379704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7AFAB-E936-79B7-34D1-BF6E85F0D4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EA40D62-B072-37C6-4475-D3FF0882E7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1AAB78-2FB5-868C-698A-1F2A267488C5}"/>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5" name="Footer Placeholder 4">
            <a:extLst>
              <a:ext uri="{FF2B5EF4-FFF2-40B4-BE49-F238E27FC236}">
                <a16:creationId xmlns:a16="http://schemas.microsoft.com/office/drawing/2014/main" id="{CEB48470-F949-8699-693E-78C95DB562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F9C5A-AD85-899C-8BB3-FE4C86B120DA}"/>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827738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EC04A-92D6-7BE3-35EC-BF138817CB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94E2E7-A186-7FA0-98C4-B7C8E844F9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6BCB0B-A53F-DCCD-4E99-29325A53D5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9A7831D-D0DB-A096-6C32-C69E8FCE698B}"/>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6" name="Footer Placeholder 5">
            <a:extLst>
              <a:ext uri="{FF2B5EF4-FFF2-40B4-BE49-F238E27FC236}">
                <a16:creationId xmlns:a16="http://schemas.microsoft.com/office/drawing/2014/main" id="{7CC99197-8E0B-4645-60BB-10D5F843E4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85E2E5-A8FA-861A-556B-CE5465454C22}"/>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61446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E8010-346F-CFA6-2DAD-80C2FEDDAD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2A315F1-1084-92AD-DBB1-ABFC272C1C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B4EB0D-6F3C-EF8D-67D9-3A4C464220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F19B52B-05DF-94B5-9B4B-E584C822D4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0D26EB-F43C-A0DD-D715-EDF54FCF1C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0BDD181-5A68-D5FC-CA88-7B67CC040391}"/>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8" name="Footer Placeholder 7">
            <a:extLst>
              <a:ext uri="{FF2B5EF4-FFF2-40B4-BE49-F238E27FC236}">
                <a16:creationId xmlns:a16="http://schemas.microsoft.com/office/drawing/2014/main" id="{3675432B-2B9D-80BD-0120-0CAE5923E0E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88682F2-E782-C58F-E3EA-A5F8DFD23747}"/>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1964773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6CD3B-E3B6-51E6-18BE-5F4F3F2BE75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4122EC7-D9CF-0592-D4BB-C313853E51F9}"/>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4" name="Footer Placeholder 3">
            <a:extLst>
              <a:ext uri="{FF2B5EF4-FFF2-40B4-BE49-F238E27FC236}">
                <a16:creationId xmlns:a16="http://schemas.microsoft.com/office/drawing/2014/main" id="{C02A5F14-330D-7208-E2BE-F72F8E2DE1F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C5AB0F-8787-897D-ADB7-11857A1A83BB}"/>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4164692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707EBD-C74A-679B-1F4C-3558621AFD3A}"/>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3" name="Footer Placeholder 2">
            <a:extLst>
              <a:ext uri="{FF2B5EF4-FFF2-40B4-BE49-F238E27FC236}">
                <a16:creationId xmlns:a16="http://schemas.microsoft.com/office/drawing/2014/main" id="{C390CCF6-ABF8-C268-11BE-C8F3C0BE3FC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59D3BA-EC49-4ED6-EC00-8FF297E17C48}"/>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1913182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190F2-F3C6-7699-5FDC-DFA0911785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5D5DC2D-C855-057E-FE74-157A182950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1DD4AD2-427F-597A-5323-736737991E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EE406D-30E8-5E15-B06E-F5273E44E128}"/>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6" name="Footer Placeholder 5">
            <a:extLst>
              <a:ext uri="{FF2B5EF4-FFF2-40B4-BE49-F238E27FC236}">
                <a16:creationId xmlns:a16="http://schemas.microsoft.com/office/drawing/2014/main" id="{1396BB25-E0EC-BF2F-3FB0-1A66A731B5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E6A5B6-EF12-7C55-6C2F-8A9627F54909}"/>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1385622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03E8F-6A55-99C9-5C67-2D539894B9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4E8C245-225E-97BD-E523-5948B485D0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6B7BA3-E6D0-E7DF-7BCB-464A1B355EBA}"/>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5" name="Footer Placeholder 4">
            <a:extLst>
              <a:ext uri="{FF2B5EF4-FFF2-40B4-BE49-F238E27FC236}">
                <a16:creationId xmlns:a16="http://schemas.microsoft.com/office/drawing/2014/main" id="{1B952622-EB33-EE08-9E1D-95B40E25D3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F71115-A66C-B884-5999-49EEAD9BD662}"/>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5063902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E9D82-736D-0B99-DE2A-C037D5BB31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7A3143-A6A3-F215-1024-AFA4AAAEFB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534123C-40EB-071B-FC47-E807754A32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762029-2EEB-2A95-E9AD-F1660BC881DA}"/>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6" name="Footer Placeholder 5">
            <a:extLst>
              <a:ext uri="{FF2B5EF4-FFF2-40B4-BE49-F238E27FC236}">
                <a16:creationId xmlns:a16="http://schemas.microsoft.com/office/drawing/2014/main" id="{2C1FAE9F-19E2-FF5B-8C05-584C08496B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281255-D720-6EDF-823B-3217D1C4D108}"/>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3870349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94ADC-ADD4-4A31-AD41-C52DB74424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95EE37-901F-A10C-1F73-32D09EA573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EDB594-90E9-7C25-ABF3-01E61B975468}"/>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5" name="Footer Placeholder 4">
            <a:extLst>
              <a:ext uri="{FF2B5EF4-FFF2-40B4-BE49-F238E27FC236}">
                <a16:creationId xmlns:a16="http://schemas.microsoft.com/office/drawing/2014/main" id="{4D7D6BFA-E9B1-A4F5-0558-7CE8A4ED8F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B18B88-A8F6-DAC1-AE31-6847EFFAF1A6}"/>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25125997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61FF69-7507-ADF5-9E19-CCA1153EA7A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CB7800-F7A7-128A-3AD8-774653E1BA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CC25E8-6B6F-5D33-223C-3BCF1EC05B0F}"/>
              </a:ext>
            </a:extLst>
          </p:cNvPr>
          <p:cNvSpPr>
            <a:spLocks noGrp="1"/>
          </p:cNvSpPr>
          <p:nvPr>
            <p:ph type="dt" sz="half" idx="10"/>
          </p:nvPr>
        </p:nvSpPr>
        <p:spPr/>
        <p:txBody>
          <a:bodyPr/>
          <a:lstStyle/>
          <a:p>
            <a:fld id="{199B9480-A196-48B3-9BC3-75211F5C48DC}" type="datetimeFigureOut">
              <a:rPr lang="en-GB" smtClean="0"/>
              <a:t>01/02/2024</a:t>
            </a:fld>
            <a:endParaRPr lang="en-GB"/>
          </a:p>
        </p:txBody>
      </p:sp>
      <p:sp>
        <p:nvSpPr>
          <p:cNvPr id="5" name="Footer Placeholder 4">
            <a:extLst>
              <a:ext uri="{FF2B5EF4-FFF2-40B4-BE49-F238E27FC236}">
                <a16:creationId xmlns:a16="http://schemas.microsoft.com/office/drawing/2014/main" id="{20A27006-F822-F6E9-C59E-2632EC0D18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9CE1ED-BD12-FF13-B7D5-CFD677BBB39E}"/>
              </a:ext>
            </a:extLst>
          </p:cNvPr>
          <p:cNvSpPr>
            <a:spLocks noGrp="1"/>
          </p:cNvSpPr>
          <p:nvPr>
            <p:ph type="sldNum" sz="quarter" idx="12"/>
          </p:nvPr>
        </p:nvSpPr>
        <p:spPr/>
        <p:txBody>
          <a:bodyPr/>
          <a:lstStyle/>
          <a:p>
            <a:fld id="{40B0D20F-A93E-424D-9C1C-62C6B2358647}" type="slidenum">
              <a:rPr lang="en-GB" smtClean="0"/>
              <a:t>‹#›</a:t>
            </a:fld>
            <a:endParaRPr lang="en-GB"/>
          </a:p>
        </p:txBody>
      </p:sp>
    </p:spTree>
    <p:extLst>
      <p:ext uri="{BB962C8B-B14F-4D97-AF65-F5344CB8AC3E}">
        <p14:creationId xmlns:p14="http://schemas.microsoft.com/office/powerpoint/2010/main" val="4247876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88334-88CB-4553-3016-C31F4C9B4A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F160F6F-8A7C-3700-DCDE-3159B014B1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EAD6C-3739-B718-1C40-8AF65749907D}"/>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5" name="Footer Placeholder 4">
            <a:extLst>
              <a:ext uri="{FF2B5EF4-FFF2-40B4-BE49-F238E27FC236}">
                <a16:creationId xmlns:a16="http://schemas.microsoft.com/office/drawing/2014/main" id="{D15C20D8-DB82-BF89-780E-2D5B680A14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2A0D76-0439-2681-4BC8-D86CEA56861E}"/>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4274630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DA5B7-0D9E-153F-044E-F827F27A8D5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5A6E29-6E6F-BAE4-958C-C09C5C33BC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BE39132-3836-CDB3-7B81-A70DED0B0D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AA0F658-7AC0-D266-0DEE-08AB7699857D}"/>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6" name="Footer Placeholder 5">
            <a:extLst>
              <a:ext uri="{FF2B5EF4-FFF2-40B4-BE49-F238E27FC236}">
                <a16:creationId xmlns:a16="http://schemas.microsoft.com/office/drawing/2014/main" id="{27E35D9A-9A4F-6AC5-AEEA-0C2E5F8A73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36B617-0536-26F0-7CB5-3C304232EE53}"/>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200831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B5F9D-701E-0E85-5D4D-728C7E4529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4F896B-D41E-AC68-FE6E-833C0C08E8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E72CA9-4FAC-2577-B917-25DEAD700A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757424-B048-5F1A-2BFF-0B3495F582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955979-FF3F-0A6E-42D4-8A6D8ADEEC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C9EA0D-63CE-5AE2-4A6F-E221156A042D}"/>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8" name="Footer Placeholder 7">
            <a:extLst>
              <a:ext uri="{FF2B5EF4-FFF2-40B4-BE49-F238E27FC236}">
                <a16:creationId xmlns:a16="http://schemas.microsoft.com/office/drawing/2014/main" id="{3289A2E7-BCF8-DF91-BBB7-DA258799669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41297FC-C25F-F44D-B7C6-A7EC239B43E4}"/>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581136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E0F78-5CDB-B215-B1E1-C479C7444DE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7D96067-CE06-D814-5A84-4D6567C60587}"/>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4" name="Footer Placeholder 3">
            <a:extLst>
              <a:ext uri="{FF2B5EF4-FFF2-40B4-BE49-F238E27FC236}">
                <a16:creationId xmlns:a16="http://schemas.microsoft.com/office/drawing/2014/main" id="{BD974CA5-685D-1B57-CB29-321AB4456AB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12ACE09-2CDC-0BD6-9392-A02F951C17F2}"/>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3786509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856CB4-F31F-DA89-0FE6-77D1464224ED}"/>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3" name="Footer Placeholder 2">
            <a:extLst>
              <a:ext uri="{FF2B5EF4-FFF2-40B4-BE49-F238E27FC236}">
                <a16:creationId xmlns:a16="http://schemas.microsoft.com/office/drawing/2014/main" id="{770F4C20-E852-EEE6-18BB-BF492151683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8F66233-D980-BEFE-3A61-7AFABD185B19}"/>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319723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B9FD3-A871-1E9B-0D09-6D88194AA9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8228D9-F7C2-815B-B4A0-C5FD2EEC88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F5EF063-7CEF-12A3-6EC9-B54C549C4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2471B2-D65C-7AC1-D640-17541C940B81}"/>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6" name="Footer Placeholder 5">
            <a:extLst>
              <a:ext uri="{FF2B5EF4-FFF2-40B4-BE49-F238E27FC236}">
                <a16:creationId xmlns:a16="http://schemas.microsoft.com/office/drawing/2014/main" id="{EC8BB5F9-34E4-22C4-C0ED-85055B09D3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8DBFCC-C49A-CE4C-E6D9-E8592CE48F1A}"/>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1644285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3B73A-EB21-23BA-D408-D8BAC36A60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F5C46D-943A-3283-87D3-61BC62B1AE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7737A6-5192-5657-5CFA-CEF76C9FCE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6E2386-DDA4-F572-9A5E-F2E5BA07BB57}"/>
              </a:ext>
            </a:extLst>
          </p:cNvPr>
          <p:cNvSpPr>
            <a:spLocks noGrp="1"/>
          </p:cNvSpPr>
          <p:nvPr>
            <p:ph type="dt" sz="half" idx="10"/>
          </p:nvPr>
        </p:nvSpPr>
        <p:spPr/>
        <p:txBody>
          <a:bodyPr/>
          <a:lstStyle/>
          <a:p>
            <a:fld id="{8EC8ED06-1FE2-4775-A3AF-53EEAA42E94E}" type="datetimeFigureOut">
              <a:rPr lang="en-GB" smtClean="0"/>
              <a:t>01/02/2024</a:t>
            </a:fld>
            <a:endParaRPr lang="en-GB"/>
          </a:p>
        </p:txBody>
      </p:sp>
      <p:sp>
        <p:nvSpPr>
          <p:cNvPr id="6" name="Footer Placeholder 5">
            <a:extLst>
              <a:ext uri="{FF2B5EF4-FFF2-40B4-BE49-F238E27FC236}">
                <a16:creationId xmlns:a16="http://schemas.microsoft.com/office/drawing/2014/main" id="{D7582BCA-0581-997A-718F-2EC6F2262E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A4A543-9D47-FB4E-1D2A-FEE9F85417BF}"/>
              </a:ext>
            </a:extLst>
          </p:cNvPr>
          <p:cNvSpPr>
            <a:spLocks noGrp="1"/>
          </p:cNvSpPr>
          <p:nvPr>
            <p:ph type="sldNum" sz="quarter" idx="12"/>
          </p:nvPr>
        </p:nvSpPr>
        <p:spPr/>
        <p:txBody>
          <a:bodyPr/>
          <a:lstStyle/>
          <a:p>
            <a:fld id="{F50DD7AC-DD8A-4F5D-B257-8B4279D15940}" type="slidenum">
              <a:rPr lang="en-GB" smtClean="0"/>
              <a:t>‹#›</a:t>
            </a:fld>
            <a:endParaRPr lang="en-GB"/>
          </a:p>
        </p:txBody>
      </p:sp>
    </p:spTree>
    <p:extLst>
      <p:ext uri="{BB962C8B-B14F-4D97-AF65-F5344CB8AC3E}">
        <p14:creationId xmlns:p14="http://schemas.microsoft.com/office/powerpoint/2010/main" val="898086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15DEBD-15DC-CC9B-611C-F22D58D781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09AD56-0BC4-ABAC-7F8D-A48553658D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F84C83-569B-B505-1AE3-720E6BDB96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8ED06-1FE2-4775-A3AF-53EEAA42E94E}" type="datetimeFigureOut">
              <a:rPr lang="en-GB" smtClean="0"/>
              <a:t>01/02/2024</a:t>
            </a:fld>
            <a:endParaRPr lang="en-GB"/>
          </a:p>
        </p:txBody>
      </p:sp>
      <p:sp>
        <p:nvSpPr>
          <p:cNvPr id="5" name="Footer Placeholder 4">
            <a:extLst>
              <a:ext uri="{FF2B5EF4-FFF2-40B4-BE49-F238E27FC236}">
                <a16:creationId xmlns:a16="http://schemas.microsoft.com/office/drawing/2014/main" id="{04D4895B-BA44-7766-6C58-E853FA7388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B577AF-8359-78B5-8DF7-5C34C929B1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0DD7AC-DD8A-4F5D-B257-8B4279D15940}" type="slidenum">
              <a:rPr lang="en-GB" smtClean="0"/>
              <a:t>‹#›</a:t>
            </a:fld>
            <a:endParaRPr lang="en-GB"/>
          </a:p>
        </p:txBody>
      </p:sp>
      <p:pic>
        <p:nvPicPr>
          <p:cNvPr id="7" name="Picture 6">
            <a:extLst>
              <a:ext uri="{FF2B5EF4-FFF2-40B4-BE49-F238E27FC236}">
                <a16:creationId xmlns:a16="http://schemas.microsoft.com/office/drawing/2014/main" id="{8C8C646A-F854-160C-20BD-36A444ED5838}"/>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35605" b="38192"/>
          <a:stretch/>
        </p:blipFill>
        <p:spPr bwMode="auto">
          <a:xfrm>
            <a:off x="6333576" y="6316980"/>
            <a:ext cx="2961005" cy="404495"/>
          </a:xfrm>
          <a:prstGeom prst="rect">
            <a:avLst/>
          </a:prstGeom>
          <a:noFill/>
          <a:ln>
            <a:noFill/>
          </a:ln>
          <a:extLst>
            <a:ext uri="{53640926-AAD7-44D8-BBD7-CCE9431645EC}">
              <a14:shadowObscured xmlns:a14="http://schemas.microsoft.com/office/drawing/2010/main"/>
            </a:ext>
          </a:extLst>
        </p:spPr>
      </p:pic>
      <p:pic>
        <p:nvPicPr>
          <p:cNvPr id="9" name="Picture 8">
            <a:extLst>
              <a:ext uri="{FF2B5EF4-FFF2-40B4-BE49-F238E27FC236}">
                <a16:creationId xmlns:a16="http://schemas.microsoft.com/office/drawing/2014/main" id="{5CEC3C44-E158-1830-6808-4A209D22E7EF}"/>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990973" y="6316980"/>
            <a:ext cx="887730" cy="439420"/>
          </a:xfrm>
          <a:prstGeom prst="rect">
            <a:avLst/>
          </a:prstGeom>
          <a:noFill/>
          <a:ln>
            <a:noFill/>
          </a:ln>
        </p:spPr>
      </p:pic>
      <p:pic>
        <p:nvPicPr>
          <p:cNvPr id="10" name="Picture 9">
            <a:extLst>
              <a:ext uri="{FF2B5EF4-FFF2-40B4-BE49-F238E27FC236}">
                <a16:creationId xmlns:a16="http://schemas.microsoft.com/office/drawing/2014/main" id="{03C2E1C3-4F5A-0C13-EDAB-2CB7BC23E9E4}"/>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9566750" y="6355644"/>
            <a:ext cx="1108448" cy="362092"/>
          </a:xfrm>
          <a:prstGeom prst="rect">
            <a:avLst/>
          </a:prstGeom>
          <a:noFill/>
          <a:ln>
            <a:noFill/>
          </a:ln>
        </p:spPr>
      </p:pic>
    </p:spTree>
    <p:extLst>
      <p:ext uri="{BB962C8B-B14F-4D97-AF65-F5344CB8AC3E}">
        <p14:creationId xmlns:p14="http://schemas.microsoft.com/office/powerpoint/2010/main" val="4144877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B43C0B-CE21-1D2E-C3CF-CC4D78E51B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11394D-24CC-4161-F60D-0B1B4C3EF6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14D0CF-040F-BFAA-761B-F824D2938B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B9480-A196-48B3-9BC3-75211F5C48DC}" type="datetimeFigureOut">
              <a:rPr lang="en-GB" smtClean="0"/>
              <a:t>01/02/2024</a:t>
            </a:fld>
            <a:endParaRPr lang="en-GB"/>
          </a:p>
        </p:txBody>
      </p:sp>
      <p:sp>
        <p:nvSpPr>
          <p:cNvPr id="5" name="Footer Placeholder 4">
            <a:extLst>
              <a:ext uri="{FF2B5EF4-FFF2-40B4-BE49-F238E27FC236}">
                <a16:creationId xmlns:a16="http://schemas.microsoft.com/office/drawing/2014/main" id="{CEE2B5CB-7E7F-C8D1-CBE1-2C3640E925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6528894-40EF-9205-A0B3-DA5B647F89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0D20F-A93E-424D-9C1C-62C6B2358647}" type="slidenum">
              <a:rPr lang="en-GB" smtClean="0"/>
              <a:t>‹#›</a:t>
            </a:fld>
            <a:endParaRPr lang="en-GB"/>
          </a:p>
        </p:txBody>
      </p:sp>
    </p:spTree>
    <p:extLst>
      <p:ext uri="{BB962C8B-B14F-4D97-AF65-F5344CB8AC3E}">
        <p14:creationId xmlns:p14="http://schemas.microsoft.com/office/powerpoint/2010/main" val="18034241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farshore.co.uk/wp-content/uploads/sites/46/2023/09/Farshore_Storytime-in-Schools_Whitepaper_FINAL.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B5B2F38-0D12-2C9C-337B-55304F305311}"/>
              </a:ext>
            </a:extLst>
          </p:cNvPr>
          <p:cNvSpPr/>
          <p:nvPr/>
        </p:nvSpPr>
        <p:spPr>
          <a:xfrm>
            <a:off x="0" y="478971"/>
            <a:ext cx="12252960" cy="77506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3133AB44-800F-03FA-E7A5-DEF5B3D1A279}"/>
              </a:ext>
            </a:extLst>
          </p:cNvPr>
          <p:cNvSpPr txBox="1"/>
          <p:nvPr/>
        </p:nvSpPr>
        <p:spPr>
          <a:xfrm>
            <a:off x="2945716" y="604892"/>
            <a:ext cx="6097772" cy="523220"/>
          </a:xfrm>
          <a:prstGeom prst="rect">
            <a:avLst/>
          </a:prstGeom>
          <a:noFill/>
        </p:spPr>
        <p:txBody>
          <a:bodyPr wrap="square">
            <a:spAutoFit/>
          </a:bodyPr>
          <a:lstStyle/>
          <a:p>
            <a:pPr algn="ctr">
              <a:spcAft>
                <a:spcPts val="1000"/>
              </a:spcAft>
            </a:pPr>
            <a:r>
              <a:rPr lang="en-GB" sz="2800" dirty="0">
                <a:effectLst/>
              </a:rPr>
              <a:t>Reading for Pleasure Award Submission</a:t>
            </a:r>
          </a:p>
        </p:txBody>
      </p:sp>
      <p:graphicFrame>
        <p:nvGraphicFramePr>
          <p:cNvPr id="9" name="Table 8">
            <a:extLst>
              <a:ext uri="{FF2B5EF4-FFF2-40B4-BE49-F238E27FC236}">
                <a16:creationId xmlns:a16="http://schemas.microsoft.com/office/drawing/2014/main" id="{FD4B56A5-A9CE-DEB2-EA4B-7A76E3A07309}"/>
              </a:ext>
            </a:extLst>
          </p:cNvPr>
          <p:cNvGraphicFramePr>
            <a:graphicFrameLocks noGrp="1"/>
          </p:cNvGraphicFramePr>
          <p:nvPr>
            <p:extLst>
              <p:ext uri="{D42A27DB-BD31-4B8C-83A1-F6EECF244321}">
                <p14:modId xmlns:p14="http://schemas.microsoft.com/office/powerpoint/2010/main" val="1415163351"/>
              </p:ext>
            </p:extLst>
          </p:nvPr>
        </p:nvGraphicFramePr>
        <p:xfrm>
          <a:off x="242887" y="1557121"/>
          <a:ext cx="11706225" cy="4524401"/>
        </p:xfrm>
        <a:graphic>
          <a:graphicData uri="http://schemas.openxmlformats.org/drawingml/2006/table">
            <a:tbl>
              <a:tblPr>
                <a:tableStyleId>{B301B821-A1FF-4177-AEE7-76D212191A09}</a:tableStyleId>
              </a:tblPr>
              <a:tblGrid>
                <a:gridCol w="11706225">
                  <a:extLst>
                    <a:ext uri="{9D8B030D-6E8A-4147-A177-3AD203B41FA5}">
                      <a16:colId xmlns:a16="http://schemas.microsoft.com/office/drawing/2014/main" val="3832910425"/>
                    </a:ext>
                  </a:extLst>
                </a:gridCol>
              </a:tblGrid>
              <a:tr h="1988059">
                <a:tc>
                  <a:txBody>
                    <a:bodyPr/>
                    <a:lstStyle/>
                    <a:p>
                      <a:pPr>
                        <a:spcAft>
                          <a:spcPts val="1000"/>
                        </a:spcAft>
                      </a:pPr>
                      <a:r>
                        <a:rPr lang="en-GB" sz="1600" b="1" kern="1200" spc="-20" dirty="0">
                          <a:solidFill>
                            <a:srgbClr val="001F5F"/>
                          </a:solidFill>
                          <a:latin typeface="Arial" panose="020B0604020202020204" pitchFamily="34" charset="0"/>
                          <a:cs typeface="Arial" panose="020B0604020202020204" pitchFamily="34" charset="0"/>
                        </a:rPr>
                        <a:t>Category: </a:t>
                      </a:r>
                      <a:r>
                        <a:rPr lang="en-GB" sz="1200" b="1" kern="1200" spc="-20" dirty="0">
                          <a:solidFill>
                            <a:srgbClr val="001F5F"/>
                          </a:solidFill>
                          <a:latin typeface="Arial" panose="020B0604020202020204" pitchFamily="34" charset="0"/>
                          <a:cs typeface="Arial" panose="020B0604020202020204" pitchFamily="34" charset="0"/>
                        </a:rPr>
                        <a:t>(PLEASE REMOVE ALL BUT the one you are applying for)</a:t>
                      </a:r>
                      <a:r>
                        <a:rPr lang="en-GB" sz="1200" dirty="0">
                          <a:effectLst/>
                          <a:latin typeface="Arial" panose="020B0604020202020204" pitchFamily="34" charset="0"/>
                          <a:cs typeface="Arial" panose="020B0604020202020204" pitchFamily="34" charset="0"/>
                        </a:rPr>
                        <a:t>                                                     </a:t>
                      </a:r>
                    </a:p>
                    <a:p>
                      <a:pPr marL="285750" indent="-285750">
                        <a:spcAft>
                          <a:spcPts val="1000"/>
                        </a:spcAft>
                        <a:buFont typeface="Arial" panose="020B0604020202020204" pitchFamily="34" charset="0"/>
                        <a:buChar char="•"/>
                      </a:pPr>
                      <a:r>
                        <a:rPr lang="en-GB" sz="1200" b="0" kern="1200" spc="-20" dirty="0">
                          <a:solidFill>
                            <a:srgbClr val="001F5F"/>
                          </a:solidFill>
                          <a:latin typeface="+mn-lt"/>
                          <a:ea typeface="+mn-ea"/>
                          <a:cs typeface="Arial" panose="020B0604020202020204" pitchFamily="34" charset="0"/>
                        </a:rPr>
                        <a:t>Early Career Teacher (0-3 years)</a:t>
                      </a:r>
                    </a:p>
                    <a:p>
                      <a:pPr marL="285750" indent="-285750">
                        <a:spcAft>
                          <a:spcPts val="1000"/>
                        </a:spcAft>
                        <a:buFont typeface="Arial" panose="020B0604020202020204" pitchFamily="34" charset="0"/>
                        <a:buChar char="•"/>
                      </a:pPr>
                      <a:r>
                        <a:rPr lang="en-GB" sz="1200" b="0" kern="1200" spc="-20" dirty="0">
                          <a:solidFill>
                            <a:srgbClr val="001F5F"/>
                          </a:solidFill>
                          <a:latin typeface="+mn-lt"/>
                          <a:ea typeface="+mn-ea"/>
                          <a:cs typeface="Arial" panose="020B0604020202020204" pitchFamily="34" charset="0"/>
                        </a:rPr>
                        <a:t>Experienced Teacher (3 years plus)</a:t>
                      </a:r>
                    </a:p>
                    <a:p>
                      <a:pPr marL="285750" indent="-285750">
                        <a:spcAft>
                          <a:spcPts val="1000"/>
                        </a:spcAft>
                        <a:buFont typeface="Arial" panose="020B0604020202020204" pitchFamily="34" charset="0"/>
                        <a:buChar char="•"/>
                      </a:pPr>
                      <a:r>
                        <a:rPr lang="en-GB" sz="1200" b="0" kern="1200" spc="-20" dirty="0">
                          <a:solidFill>
                            <a:srgbClr val="001F5F"/>
                          </a:solidFill>
                          <a:latin typeface="+mn-lt"/>
                          <a:ea typeface="+mn-ea"/>
                          <a:cs typeface="Arial" panose="020B0604020202020204" pitchFamily="34" charset="0"/>
                        </a:rPr>
                        <a:t>Whole School Award</a:t>
                      </a:r>
                    </a:p>
                    <a:p>
                      <a:pPr marL="285750" indent="-285750">
                        <a:spcAft>
                          <a:spcPts val="1000"/>
                        </a:spcAft>
                        <a:buFont typeface="Arial" panose="020B0604020202020204" pitchFamily="34" charset="0"/>
                        <a:buChar char="•"/>
                      </a:pPr>
                      <a:r>
                        <a:rPr lang="en-GB" sz="1200" b="0" kern="1200" spc="-20" dirty="0">
                          <a:solidFill>
                            <a:srgbClr val="001F5F"/>
                          </a:solidFill>
                          <a:latin typeface="+mn-lt"/>
                          <a:ea typeface="+mn-ea"/>
                          <a:cs typeface="Arial" panose="020B0604020202020204" pitchFamily="34" charset="0"/>
                        </a:rPr>
                        <a:t>School Reading Champion (e.g. Libraries/other educators)</a:t>
                      </a:r>
                    </a:p>
                    <a:p>
                      <a:pPr marL="285750" indent="-285750">
                        <a:spcAft>
                          <a:spcPts val="1000"/>
                        </a:spcAft>
                        <a:buFont typeface="Arial" panose="020B0604020202020204" pitchFamily="34" charset="0"/>
                        <a:buChar char="•"/>
                      </a:pPr>
                      <a:r>
                        <a:rPr lang="en-GB" sz="1200" b="0" kern="1200" spc="-20" dirty="0">
                          <a:solidFill>
                            <a:srgbClr val="001F5F"/>
                          </a:solidFill>
                          <a:latin typeface="+mn-lt"/>
                          <a:ea typeface="+mn-ea"/>
                          <a:cs typeface="Arial" panose="020B0604020202020204" pitchFamily="34" charset="0"/>
                        </a:rPr>
                        <a:t>Community reading Champion (immediate and/or wider community, from local area to local authority)</a:t>
                      </a:r>
                    </a:p>
                    <a:p>
                      <a:pPr marL="285750" indent="-285750">
                        <a:spcAft>
                          <a:spcPts val="1000"/>
                        </a:spcAft>
                        <a:buFont typeface="Arial" panose="020B0604020202020204" pitchFamily="34" charset="0"/>
                        <a:buChar char="•"/>
                      </a:pPr>
                      <a:endParaRPr lang="en-GB" sz="1100" dirty="0">
                        <a:effectLst/>
                        <a:latin typeface="+mn-lt"/>
                        <a:ea typeface="MS Mincho" panose="02020609040205080304" pitchFamily="49" charset="-128"/>
                        <a:cs typeface="Times New Roman" panose="02020603050405020304" pitchFamily="18" charset="0"/>
                      </a:endParaRPr>
                    </a:p>
                  </a:txBody>
                  <a:tcPr marL="52402" marR="52402" marT="0" marB="0"/>
                </a:tc>
                <a:extLst>
                  <a:ext uri="{0D108BD9-81ED-4DB2-BD59-A6C34878D82A}">
                    <a16:rowId xmlns:a16="http://schemas.microsoft.com/office/drawing/2014/main" val="2614494196"/>
                  </a:ext>
                </a:extLst>
              </a:tr>
              <a:tr h="353059">
                <a:tc>
                  <a:txBody>
                    <a:bodyPr/>
                    <a:lstStyle/>
                    <a:p>
                      <a:pPr>
                        <a:spcBef>
                          <a:spcPts val="600"/>
                        </a:spcBef>
                        <a:spcAft>
                          <a:spcPts val="1000"/>
                        </a:spcAft>
                      </a:pPr>
                      <a:r>
                        <a:rPr lang="en-GB" sz="1600" b="1" kern="1200" spc="-20" dirty="0">
                          <a:solidFill>
                            <a:srgbClr val="001F5F"/>
                          </a:solidFill>
                          <a:latin typeface="Arial" panose="020B0604020202020204" pitchFamily="34" charset="0"/>
                          <a:cs typeface="Arial" panose="020B0604020202020204" pitchFamily="34" charset="0"/>
                        </a:rPr>
                        <a:t>Name</a:t>
                      </a:r>
                      <a:r>
                        <a:rPr lang="en-GB" sz="1600" b="1" kern="1200" spc="-20" dirty="0">
                          <a:solidFill>
                            <a:srgbClr val="001F5F"/>
                          </a:solidFill>
                        </a:rPr>
                        <a:t>: </a:t>
                      </a:r>
                    </a:p>
                  </a:txBody>
                  <a:tcPr marL="52402" marR="52402" marT="0" marB="0"/>
                </a:tc>
                <a:extLst>
                  <a:ext uri="{0D108BD9-81ED-4DB2-BD59-A6C34878D82A}">
                    <a16:rowId xmlns:a16="http://schemas.microsoft.com/office/drawing/2014/main" val="3816962089"/>
                  </a:ext>
                </a:extLst>
              </a:tr>
              <a:tr h="353059">
                <a:tc>
                  <a:txBody>
                    <a:bodyPr/>
                    <a:lstStyle/>
                    <a:p>
                      <a:pPr>
                        <a:spcBef>
                          <a:spcPts val="600"/>
                        </a:spcBef>
                        <a:spcAft>
                          <a:spcPts val="1000"/>
                        </a:spcAft>
                      </a:pPr>
                      <a:r>
                        <a:rPr lang="en-GB" sz="1600" b="1" kern="1200" spc="-20" dirty="0">
                          <a:solidFill>
                            <a:srgbClr val="001F5F"/>
                          </a:solidFill>
                          <a:latin typeface="Arial" panose="020B0604020202020204" pitchFamily="34" charset="0"/>
                          <a:cs typeface="Arial" panose="020B0604020202020204" pitchFamily="34" charset="0"/>
                        </a:rPr>
                        <a:t>School</a:t>
                      </a:r>
                      <a:r>
                        <a:rPr lang="en-GB" sz="1600" b="1" kern="1200" spc="-20" dirty="0">
                          <a:solidFill>
                            <a:srgbClr val="001F5F"/>
                          </a:solidFill>
                        </a:rPr>
                        <a:t>: </a:t>
                      </a:r>
                    </a:p>
                  </a:txBody>
                  <a:tcPr marL="52402" marR="52402" marT="0" marB="0"/>
                </a:tc>
                <a:extLst>
                  <a:ext uri="{0D108BD9-81ED-4DB2-BD59-A6C34878D82A}">
                    <a16:rowId xmlns:a16="http://schemas.microsoft.com/office/drawing/2014/main" val="1252168978"/>
                  </a:ext>
                </a:extLst>
              </a:tr>
              <a:tr h="1730403">
                <a:tc>
                  <a:txBody>
                    <a:bodyPr/>
                    <a:lstStyle/>
                    <a:p>
                      <a:pPr>
                        <a:spcBef>
                          <a:spcPts val="600"/>
                        </a:spcBef>
                        <a:spcAft>
                          <a:spcPts val="1000"/>
                        </a:spcAft>
                      </a:pPr>
                      <a:r>
                        <a:rPr lang="en-GB" sz="1600" b="1" kern="1200" spc="-20" dirty="0">
                          <a:solidFill>
                            <a:srgbClr val="001F5F"/>
                          </a:solidFill>
                          <a:latin typeface="Arial" panose="020B0604020202020204" pitchFamily="34" charset="0"/>
                          <a:cs typeface="Arial" panose="020B0604020202020204" pitchFamily="34" charset="0"/>
                        </a:rPr>
                        <a:t>Word Count:</a:t>
                      </a:r>
                    </a:p>
                    <a:p>
                      <a:pPr>
                        <a:spcBef>
                          <a:spcPts val="600"/>
                        </a:spcBef>
                        <a:spcAft>
                          <a:spcPts val="1000"/>
                        </a:spcAft>
                      </a:pPr>
                      <a:r>
                        <a:rPr lang="en-GB" sz="1200" b="0" kern="1200" spc="-20" dirty="0">
                          <a:solidFill>
                            <a:srgbClr val="001F5F"/>
                          </a:solidFill>
                        </a:rPr>
                        <a:t>NB excluding references, maximum word count is 1500 for entire submission. Any entries exceeding this will not be considered.</a:t>
                      </a:r>
                    </a:p>
                  </a:txBody>
                  <a:tcPr marL="52402" marR="52402" marT="0" marB="0"/>
                </a:tc>
                <a:extLst>
                  <a:ext uri="{0D108BD9-81ED-4DB2-BD59-A6C34878D82A}">
                    <a16:rowId xmlns:a16="http://schemas.microsoft.com/office/drawing/2014/main" val="3258050583"/>
                  </a:ext>
                </a:extLst>
              </a:tr>
            </a:tbl>
          </a:graphicData>
        </a:graphic>
      </p:graphicFrame>
    </p:spTree>
    <p:extLst>
      <p:ext uri="{BB962C8B-B14F-4D97-AF65-F5344CB8AC3E}">
        <p14:creationId xmlns:p14="http://schemas.microsoft.com/office/powerpoint/2010/main" val="2858639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C75942B-4E10-75B7-1F86-1A1BE60DD36D}"/>
              </a:ext>
            </a:extLst>
          </p:cNvPr>
          <p:cNvGraphicFramePr>
            <a:graphicFrameLocks noGrp="1"/>
          </p:cNvGraphicFramePr>
          <p:nvPr>
            <p:extLst>
              <p:ext uri="{D42A27DB-BD31-4B8C-83A1-F6EECF244321}">
                <p14:modId xmlns:p14="http://schemas.microsoft.com/office/powerpoint/2010/main" val="4091774761"/>
              </p:ext>
            </p:extLst>
          </p:nvPr>
        </p:nvGraphicFramePr>
        <p:xfrm>
          <a:off x="330926" y="372140"/>
          <a:ext cx="11536706" cy="5736859"/>
        </p:xfrm>
        <a:graphic>
          <a:graphicData uri="http://schemas.openxmlformats.org/drawingml/2006/table">
            <a:tbl>
              <a:tblPr>
                <a:tableStyleId>{B301B821-A1FF-4177-AEE7-76D212191A09}</a:tableStyleId>
              </a:tblPr>
              <a:tblGrid>
                <a:gridCol w="11536706">
                  <a:extLst>
                    <a:ext uri="{9D8B030D-6E8A-4147-A177-3AD203B41FA5}">
                      <a16:colId xmlns:a16="http://schemas.microsoft.com/office/drawing/2014/main" val="3832910425"/>
                    </a:ext>
                  </a:extLst>
                </a:gridCol>
              </a:tblGrid>
              <a:tr h="564717">
                <a:tc>
                  <a:txBody>
                    <a:bodyPr/>
                    <a:lstStyle/>
                    <a:p>
                      <a:pPr>
                        <a:spcAft>
                          <a:spcPts val="1000"/>
                        </a:spcAft>
                      </a:pPr>
                      <a:r>
                        <a:rPr lang="en-GB" sz="1600" b="1" kern="1200" spc="-20" dirty="0">
                          <a:solidFill>
                            <a:srgbClr val="001F5F"/>
                          </a:solidFill>
                          <a:latin typeface="Arial" panose="020B0604020202020204" pitchFamily="34" charset="0"/>
                          <a:cs typeface="Arial" panose="020B0604020202020204" pitchFamily="34" charset="0"/>
                        </a:rPr>
                        <a:t>Title</a:t>
                      </a:r>
                      <a:r>
                        <a:rPr lang="en-GB" sz="1400" b="1" dirty="0">
                          <a:effectLst/>
                        </a:rPr>
                        <a:t>   </a:t>
                      </a:r>
                      <a:r>
                        <a:rPr lang="en-GB" sz="1400" dirty="0">
                          <a:effectLst/>
                        </a:rPr>
                        <a:t>                                                             </a:t>
                      </a:r>
                    </a:p>
                    <a:p>
                      <a:pPr>
                        <a:spcAft>
                          <a:spcPts val="1000"/>
                        </a:spcAft>
                      </a:pPr>
                      <a:r>
                        <a:rPr lang="en-GB" sz="1400" dirty="0">
                          <a:effectLst/>
                        </a:rPr>
                        <a:t> </a:t>
                      </a:r>
                      <a:endParaRPr lang="en-GB"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2402" marR="52402" marT="0" marB="0"/>
                </a:tc>
                <a:extLst>
                  <a:ext uri="{0D108BD9-81ED-4DB2-BD59-A6C34878D82A}">
                    <a16:rowId xmlns:a16="http://schemas.microsoft.com/office/drawing/2014/main" val="2614494196"/>
                  </a:ext>
                </a:extLst>
              </a:tr>
              <a:tr h="873160">
                <a:tc>
                  <a:txBody>
                    <a:bodyPr/>
                    <a:lstStyle/>
                    <a:p>
                      <a:pPr>
                        <a:spcBef>
                          <a:spcPts val="600"/>
                        </a:spcBef>
                        <a:spcAft>
                          <a:spcPts val="1000"/>
                        </a:spcAft>
                      </a:pPr>
                      <a:r>
                        <a:rPr lang="en-GB" sz="1600" b="1" kern="1200" spc="-20" dirty="0">
                          <a:solidFill>
                            <a:srgbClr val="001F5F"/>
                          </a:solidFill>
                          <a:latin typeface="Arial" panose="020B0604020202020204" pitchFamily="34" charset="0"/>
                          <a:cs typeface="Arial" panose="020B0604020202020204" pitchFamily="34" charset="0"/>
                        </a:rPr>
                        <a:t>Context</a:t>
                      </a:r>
                    </a:p>
                    <a:p>
                      <a:pPr marL="21590" algn="l" defTabSz="914400" rtl="0" eaLnBrk="1" latinLnBrk="0" hangingPunct="1">
                        <a:spcAft>
                          <a:spcPts val="1000"/>
                        </a:spcAft>
                      </a:pPr>
                      <a:r>
                        <a:rPr lang="en-GB" sz="1200" b="0" kern="1200" spc="-20" dirty="0">
                          <a:solidFill>
                            <a:srgbClr val="001F5F"/>
                          </a:solidFill>
                          <a:latin typeface="+mn-lt"/>
                          <a:ea typeface="+mn-ea"/>
                          <a:cs typeface="Arial" panose="020B0604020202020204" pitchFamily="34" charset="0"/>
                        </a:rPr>
                        <a:t>Offer a brief account of where you work, naming your school and the county it is in. Please include your school logo (having gained permission). You may wish to highlight an aspect of the school’s development plan if it connects to this work.</a:t>
                      </a:r>
                    </a:p>
                  </a:txBody>
                  <a:tcPr marL="52402" marR="52402" marT="0" marB="0"/>
                </a:tc>
                <a:extLst>
                  <a:ext uri="{0D108BD9-81ED-4DB2-BD59-A6C34878D82A}">
                    <a16:rowId xmlns:a16="http://schemas.microsoft.com/office/drawing/2014/main" val="3816962089"/>
                  </a:ext>
                </a:extLst>
              </a:tr>
              <a:tr h="4279499">
                <a:tc>
                  <a:txBody>
                    <a:bodyPr/>
                    <a:lstStyle/>
                    <a:p>
                      <a:pPr>
                        <a:spcBef>
                          <a:spcPts val="600"/>
                        </a:spcBef>
                        <a:spcAft>
                          <a:spcPts val="1000"/>
                        </a:spcAft>
                      </a:pPr>
                      <a:r>
                        <a:rPr lang="en-GB" sz="1600" b="1" kern="1200" spc="-20" dirty="0">
                          <a:solidFill>
                            <a:srgbClr val="001F5F"/>
                          </a:solidFill>
                          <a:latin typeface="Arial" panose="020B0604020202020204" pitchFamily="34" charset="0"/>
                          <a:cs typeface="Arial" panose="020B0604020202020204" pitchFamily="34" charset="0"/>
                        </a:rPr>
                        <a:t>Research inspiration and rationale</a:t>
                      </a:r>
                    </a:p>
                    <a:p>
                      <a:pPr>
                        <a:spcAft>
                          <a:spcPts val="1000"/>
                        </a:spcAft>
                      </a:pPr>
                      <a:r>
                        <a:rPr lang="en-GB" sz="1200" b="0" kern="1200" spc="-20" dirty="0">
                          <a:solidFill>
                            <a:srgbClr val="001F5F"/>
                          </a:solidFill>
                          <a:latin typeface="+mn-lt"/>
                          <a:ea typeface="+mn-ea"/>
                          <a:cs typeface="Arial" panose="020B0604020202020204" pitchFamily="34" charset="0"/>
                        </a:rPr>
                        <a:t>Describe what research you are drawing on that inspired you to further develop reading for pleasure in your class/school and why. </a:t>
                      </a:r>
                    </a:p>
                    <a:p>
                      <a:pPr>
                        <a:spcAft>
                          <a:spcPts val="1000"/>
                        </a:spcAft>
                      </a:pPr>
                      <a:r>
                        <a:rPr lang="en-GB" sz="1200" b="0" kern="1200" spc="-20" dirty="0">
                          <a:solidFill>
                            <a:srgbClr val="001F5F"/>
                          </a:solidFill>
                          <a:latin typeface="+mn-lt"/>
                          <a:ea typeface="+mn-ea"/>
                          <a:cs typeface="Arial" panose="020B0604020202020204" pitchFamily="34" charset="0"/>
                        </a:rPr>
                        <a:t>This might include a particular strand of the OU/ UKLA Teachers as Readers (</a:t>
                      </a:r>
                      <a:r>
                        <a:rPr lang="en-GB" sz="1200" b="0" kern="1200" spc="-20" dirty="0" err="1">
                          <a:solidFill>
                            <a:srgbClr val="001F5F"/>
                          </a:solidFill>
                          <a:latin typeface="+mn-lt"/>
                          <a:ea typeface="+mn-ea"/>
                          <a:cs typeface="Arial" panose="020B0604020202020204" pitchFamily="34" charset="0"/>
                        </a:rPr>
                        <a:t>TaRs</a:t>
                      </a:r>
                      <a:r>
                        <a:rPr lang="en-GB" sz="1200" b="0" kern="1200" spc="-20" dirty="0">
                          <a:solidFill>
                            <a:srgbClr val="001F5F"/>
                          </a:solidFill>
                          <a:latin typeface="+mn-lt"/>
                          <a:ea typeface="+mn-ea"/>
                          <a:cs typeface="Arial" panose="020B0604020202020204" pitchFamily="34" charset="0"/>
                        </a:rPr>
                        <a:t>) findings (1-5), which found that to foster reading for pleasure effectively, teachers need to develop: </a:t>
                      </a:r>
                    </a:p>
                    <a:p>
                      <a:pPr marL="457200"/>
                      <a:r>
                        <a:rPr lang="en-GB" sz="1200" b="0" kern="1200" spc="-20" dirty="0">
                          <a:solidFill>
                            <a:srgbClr val="001F5F"/>
                          </a:solidFill>
                          <a:latin typeface="+mn-lt"/>
                          <a:ea typeface="+mn-ea"/>
                          <a:cs typeface="Arial" panose="020B0604020202020204" pitchFamily="34" charset="0"/>
                        </a:rPr>
                        <a:t>1. Considerable knowledge of children’s literature and other texts</a:t>
                      </a:r>
                    </a:p>
                    <a:p>
                      <a:pPr marL="457200">
                        <a:spcAft>
                          <a:spcPts val="1000"/>
                        </a:spcAft>
                      </a:pPr>
                      <a:r>
                        <a:rPr lang="en-GB" sz="1200" b="0" kern="1200" spc="-20" dirty="0">
                          <a:solidFill>
                            <a:srgbClr val="001F5F"/>
                          </a:solidFill>
                          <a:latin typeface="+mn-lt"/>
                          <a:ea typeface="+mn-ea"/>
                          <a:cs typeface="Arial" panose="020B0604020202020204" pitchFamily="34" charset="0"/>
                        </a:rPr>
                        <a:t>2. Knowledge of children’s reading practices</a:t>
                      </a:r>
                    </a:p>
                    <a:p>
                      <a:pPr marL="228600">
                        <a:spcAft>
                          <a:spcPts val="1000"/>
                        </a:spcAft>
                      </a:pPr>
                      <a:r>
                        <a:rPr lang="en-GB" sz="1200" b="0" kern="1200" spc="-20" dirty="0">
                          <a:solidFill>
                            <a:srgbClr val="001F5F"/>
                          </a:solidFill>
                          <a:latin typeface="+mn-lt"/>
                          <a:ea typeface="+mn-ea"/>
                          <a:cs typeface="Arial" panose="020B0604020202020204" pitchFamily="34" charset="0"/>
                        </a:rPr>
                        <a:t>      3. A reading for pleasure pedagogy which includes:</a:t>
                      </a:r>
                    </a:p>
                    <a:p>
                      <a:pPr marL="342900" lvl="0" indent="-342900">
                        <a:buFont typeface="Symbol" panose="05050102010706020507" pitchFamily="18" charset="2"/>
                        <a:buChar char=""/>
                      </a:pPr>
                      <a:r>
                        <a:rPr lang="en-GB" sz="1200" b="0" kern="1200" spc="-20" dirty="0">
                          <a:solidFill>
                            <a:srgbClr val="001F5F"/>
                          </a:solidFill>
                          <a:latin typeface="+mn-lt"/>
                          <a:ea typeface="+mn-ea"/>
                          <a:cs typeface="Arial" panose="020B0604020202020204" pitchFamily="34" charset="0"/>
                        </a:rPr>
                        <a:t>Social reading environments</a:t>
                      </a:r>
                    </a:p>
                    <a:p>
                      <a:pPr marL="342900" lvl="0" indent="-342900">
                        <a:buFont typeface="Symbol" panose="05050102010706020507" pitchFamily="18" charset="2"/>
                        <a:buChar char=""/>
                      </a:pPr>
                      <a:r>
                        <a:rPr lang="en-GB" sz="1200" b="0" kern="1200" spc="-20" dirty="0">
                          <a:solidFill>
                            <a:srgbClr val="001F5F"/>
                          </a:solidFill>
                          <a:latin typeface="+mn-lt"/>
                          <a:ea typeface="+mn-ea"/>
                          <a:cs typeface="Arial" panose="020B0604020202020204" pitchFamily="34" charset="0"/>
                        </a:rPr>
                        <a:t>Reading aloud</a:t>
                      </a:r>
                    </a:p>
                    <a:p>
                      <a:pPr marL="342900" lvl="0" indent="-342900">
                        <a:buFont typeface="Symbol" panose="05050102010706020507" pitchFamily="18" charset="2"/>
                        <a:buChar char=""/>
                      </a:pPr>
                      <a:r>
                        <a:rPr lang="en-US" sz="1200" b="0" kern="1200" spc="-20" dirty="0">
                          <a:solidFill>
                            <a:srgbClr val="001F5F"/>
                          </a:solidFill>
                          <a:latin typeface="+mn-lt"/>
                          <a:ea typeface="+mn-ea"/>
                          <a:cs typeface="Arial" panose="020B0604020202020204" pitchFamily="34" charset="0"/>
                        </a:rPr>
                        <a:t>Independent reading</a:t>
                      </a:r>
                      <a:endParaRPr lang="en-GB" sz="1200" b="0" kern="1200" spc="-20" dirty="0">
                        <a:solidFill>
                          <a:srgbClr val="001F5F"/>
                        </a:solidFill>
                        <a:latin typeface="+mn-lt"/>
                        <a:ea typeface="+mn-ea"/>
                        <a:cs typeface="Arial" panose="020B0604020202020204" pitchFamily="34" charset="0"/>
                      </a:endParaRPr>
                    </a:p>
                    <a:p>
                      <a:pPr marL="342900" lvl="0" indent="-342900">
                        <a:spcAft>
                          <a:spcPts val="1000"/>
                        </a:spcAft>
                        <a:buFont typeface="Symbol" panose="05050102010706020507" pitchFamily="18" charset="2"/>
                        <a:buChar char=""/>
                      </a:pPr>
                      <a:r>
                        <a:rPr lang="en-US" sz="1200" b="0" kern="1200" spc="-20" dirty="0">
                          <a:solidFill>
                            <a:srgbClr val="001F5F"/>
                          </a:solidFill>
                          <a:latin typeface="+mn-lt"/>
                          <a:ea typeface="+mn-ea"/>
                          <a:cs typeface="Arial" panose="020B0604020202020204" pitchFamily="34" charset="0"/>
                        </a:rPr>
                        <a:t>Informal book talk, inside-text talk and recommendations</a:t>
                      </a:r>
                      <a:endParaRPr lang="en-GB" sz="1200" b="0" kern="1200" spc="-20" dirty="0">
                        <a:solidFill>
                          <a:srgbClr val="001F5F"/>
                        </a:solidFill>
                        <a:latin typeface="+mn-lt"/>
                        <a:ea typeface="+mn-ea"/>
                        <a:cs typeface="Arial" panose="020B0604020202020204" pitchFamily="34" charset="0"/>
                      </a:endParaRPr>
                    </a:p>
                    <a:p>
                      <a:pPr marL="228600">
                        <a:spcAft>
                          <a:spcPts val="1000"/>
                        </a:spcAft>
                      </a:pPr>
                      <a:r>
                        <a:rPr lang="en-GB" sz="1200" b="0" kern="1200" spc="-20" dirty="0">
                          <a:solidFill>
                            <a:srgbClr val="001F5F"/>
                          </a:solidFill>
                          <a:latin typeface="+mn-lt"/>
                          <a:ea typeface="+mn-ea"/>
                          <a:cs typeface="Arial" panose="020B0604020202020204" pitchFamily="34" charset="0"/>
                        </a:rPr>
                        <a:t>      4. As Reading Teachers: teachers who read and readers who teach</a:t>
                      </a:r>
                    </a:p>
                    <a:p>
                      <a:pPr marL="228600">
                        <a:spcAft>
                          <a:spcPts val="1000"/>
                        </a:spcAft>
                      </a:pPr>
                      <a:r>
                        <a:rPr lang="en-GB" sz="1200" b="0" kern="1200" spc="-20" dirty="0">
                          <a:solidFill>
                            <a:srgbClr val="001F5F"/>
                          </a:solidFill>
                          <a:latin typeface="+mn-lt"/>
                          <a:ea typeface="+mn-ea"/>
                          <a:cs typeface="Arial" panose="020B0604020202020204" pitchFamily="34" charset="0"/>
                        </a:rPr>
                        <a:t>      5. Reading communities that are reciprocal and interactive</a:t>
                      </a:r>
                    </a:p>
                    <a:p>
                      <a:pPr>
                        <a:spcAft>
                          <a:spcPts val="1000"/>
                        </a:spcAft>
                      </a:pPr>
                      <a:r>
                        <a:rPr lang="en-GB" sz="1200" b="0" kern="1200" spc="-20" dirty="0">
                          <a:solidFill>
                            <a:srgbClr val="001F5F"/>
                          </a:solidFill>
                          <a:latin typeface="+mn-lt"/>
                          <a:ea typeface="+mn-ea"/>
                          <a:cs typeface="Arial" panose="020B0604020202020204" pitchFamily="34" charset="0"/>
                        </a:rPr>
                        <a:t>This might also include the </a:t>
                      </a:r>
                      <a:r>
                        <a:rPr lang="en-GB" sz="1200" b="0" kern="1200" spc="-20" dirty="0" err="1">
                          <a:solidFill>
                            <a:srgbClr val="001F5F"/>
                          </a:solidFill>
                          <a:latin typeface="+mn-lt"/>
                          <a:ea typeface="+mn-ea"/>
                          <a:cs typeface="Arial" panose="020B0604020202020204" pitchFamily="34" charset="0"/>
                        </a:rPr>
                        <a:t>Farshore’s</a:t>
                      </a:r>
                      <a:r>
                        <a:rPr lang="en-GB" sz="1200" b="0" kern="1200" spc="-20" dirty="0">
                          <a:solidFill>
                            <a:srgbClr val="001F5F"/>
                          </a:solidFill>
                          <a:latin typeface="+mn-lt"/>
                          <a:ea typeface="+mn-ea"/>
                          <a:cs typeface="Arial" panose="020B0604020202020204" pitchFamily="34" charset="0"/>
                        </a:rPr>
                        <a:t> </a:t>
                      </a:r>
                      <a:r>
                        <a:rPr lang="en-GB" sz="1200" b="0" kern="1200" spc="-20" dirty="0">
                          <a:solidFill>
                            <a:srgbClr val="001F5F"/>
                          </a:solidFill>
                          <a:latin typeface="+mn-lt"/>
                          <a:ea typeface="+mn-ea"/>
                          <a:cs typeface="Arial" panose="020B0604020202020204" pitchFamily="34" charset="0"/>
                          <a:hlinkClick r:id="rId2">
                            <a:extLst>
                              <a:ext uri="{A12FA001-AC4F-418D-AE19-62706E023703}">
                                <ahyp:hlinkClr xmlns:ahyp="http://schemas.microsoft.com/office/drawing/2018/hyperlinkcolor" val="tx"/>
                              </a:ext>
                            </a:extLst>
                          </a:hlinkClick>
                        </a:rPr>
                        <a:t>‘Storytime in School’ research</a:t>
                      </a:r>
                      <a:r>
                        <a:rPr lang="en-GB" sz="1200" b="0" kern="1200" spc="-20" dirty="0">
                          <a:solidFill>
                            <a:srgbClr val="001F5F"/>
                          </a:solidFill>
                          <a:latin typeface="+mn-lt"/>
                          <a:ea typeface="+mn-ea"/>
                          <a:cs typeface="Arial" panose="020B0604020202020204" pitchFamily="34" charset="0"/>
                        </a:rPr>
                        <a:t> which highlighted the positive impact of daily </a:t>
                      </a:r>
                      <a:r>
                        <a:rPr lang="en-GB" sz="1200" b="0" kern="1200" spc="-20" dirty="0" err="1">
                          <a:solidFill>
                            <a:srgbClr val="001F5F"/>
                          </a:solidFill>
                          <a:latin typeface="+mn-lt"/>
                          <a:ea typeface="+mn-ea"/>
                          <a:cs typeface="Arial" panose="020B0604020202020204" pitchFamily="34" charset="0"/>
                        </a:rPr>
                        <a:t>storytime</a:t>
                      </a:r>
                      <a:r>
                        <a:rPr lang="en-GB" sz="1200" b="0" kern="1200" spc="-20" dirty="0">
                          <a:solidFill>
                            <a:srgbClr val="001F5F"/>
                          </a:solidFill>
                          <a:latin typeface="+mn-lt"/>
                          <a:ea typeface="+mn-ea"/>
                          <a:cs typeface="Arial" panose="020B0604020202020204" pitchFamily="34" charset="0"/>
                        </a:rPr>
                        <a:t> on children’s enthusiasm for reading. The study found when children were read to daily, simply for enjoyment, there was an increase in their volitional reading. Their attainment in both reading and comprehension improved and there was also a positive impact on wellbeing. </a:t>
                      </a:r>
                    </a:p>
                    <a:p>
                      <a:pPr>
                        <a:spcAft>
                          <a:spcPts val="1000"/>
                        </a:spcAft>
                      </a:pPr>
                      <a:r>
                        <a:rPr lang="en-GB" sz="1200" b="0" kern="1200" spc="-20" dirty="0">
                          <a:solidFill>
                            <a:srgbClr val="001F5F"/>
                          </a:solidFill>
                          <a:latin typeface="+mn-lt"/>
                          <a:ea typeface="+mn-ea"/>
                          <a:cs typeface="Arial" panose="020B0604020202020204" pitchFamily="34" charset="0"/>
                        </a:rPr>
                        <a:t>Feel free to connect to other research on reading for pleasure as well, as you wish. </a:t>
                      </a:r>
                    </a:p>
                  </a:txBody>
                  <a:tcPr marL="52402" marR="52402" marT="0" marB="0"/>
                </a:tc>
                <a:extLst>
                  <a:ext uri="{0D108BD9-81ED-4DB2-BD59-A6C34878D82A}">
                    <a16:rowId xmlns:a16="http://schemas.microsoft.com/office/drawing/2014/main" val="3258050583"/>
                  </a:ext>
                </a:extLst>
              </a:tr>
            </a:tbl>
          </a:graphicData>
        </a:graphic>
      </p:graphicFrame>
    </p:spTree>
    <p:extLst>
      <p:ext uri="{BB962C8B-B14F-4D97-AF65-F5344CB8AC3E}">
        <p14:creationId xmlns:p14="http://schemas.microsoft.com/office/powerpoint/2010/main" val="1667823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A10AF5F-E482-20E7-A033-1DCDA368278C}"/>
              </a:ext>
            </a:extLst>
          </p:cNvPr>
          <p:cNvGraphicFramePr>
            <a:graphicFrameLocks noGrp="1"/>
          </p:cNvGraphicFramePr>
          <p:nvPr>
            <p:extLst>
              <p:ext uri="{D42A27DB-BD31-4B8C-83A1-F6EECF244321}">
                <p14:modId xmlns:p14="http://schemas.microsoft.com/office/powerpoint/2010/main" val="1371005016"/>
              </p:ext>
            </p:extLst>
          </p:nvPr>
        </p:nvGraphicFramePr>
        <p:xfrm>
          <a:off x="316836" y="295276"/>
          <a:ext cx="11558328" cy="5876924"/>
        </p:xfrm>
        <a:graphic>
          <a:graphicData uri="http://schemas.openxmlformats.org/drawingml/2006/table">
            <a:tbl>
              <a:tblPr>
                <a:tableStyleId>{B301B821-A1FF-4177-AEE7-76D212191A09}</a:tableStyleId>
              </a:tblPr>
              <a:tblGrid>
                <a:gridCol w="11558328">
                  <a:extLst>
                    <a:ext uri="{9D8B030D-6E8A-4147-A177-3AD203B41FA5}">
                      <a16:colId xmlns:a16="http://schemas.microsoft.com/office/drawing/2014/main" val="3832910425"/>
                    </a:ext>
                  </a:extLst>
                </a:gridCol>
              </a:tblGrid>
              <a:tr h="3245550">
                <a:tc>
                  <a:txBody>
                    <a:bodyPr/>
                    <a:lstStyle/>
                    <a:p>
                      <a:pPr>
                        <a:spcAft>
                          <a:spcPts val="1000"/>
                        </a:spcAft>
                      </a:pPr>
                      <a:r>
                        <a:rPr lang="en-GB" sz="1600" b="1" kern="1200" spc="-20" dirty="0">
                          <a:solidFill>
                            <a:srgbClr val="001F5F"/>
                          </a:solidFill>
                          <a:latin typeface="Arial" panose="020B0604020202020204" pitchFamily="34" charset="0"/>
                          <a:cs typeface="Arial" panose="020B0604020202020204" pitchFamily="34" charset="0"/>
                        </a:rPr>
                        <a:t>Aims</a:t>
                      </a:r>
                      <a:r>
                        <a:rPr lang="en-GB" sz="1400" dirty="0">
                          <a:effectLst/>
                        </a:rPr>
                        <a:t>                                                            </a:t>
                      </a:r>
                      <a:endParaRPr lang="en-GB" sz="1400" dirty="0">
                        <a:solidFill>
                          <a:schemeClr val="dk1"/>
                        </a:solidFill>
                        <a:effectLst/>
                        <a:latin typeface="+mn-lt"/>
                        <a:cs typeface="+mn-cs"/>
                      </a:endParaRPr>
                    </a:p>
                    <a:p>
                      <a:pPr>
                        <a:spcAft>
                          <a:spcPts val="1000"/>
                        </a:spcAft>
                      </a:pPr>
                      <a:r>
                        <a:rPr lang="en-GB" sz="1200" b="0" kern="1200" spc="-20" dirty="0">
                          <a:solidFill>
                            <a:srgbClr val="001F5F"/>
                          </a:solidFill>
                          <a:latin typeface="+mn-lt"/>
                          <a:ea typeface="+mn-ea"/>
                          <a:cs typeface="Arial" panose="020B0604020202020204" pitchFamily="34" charset="0"/>
                        </a:rPr>
                        <a:t>Outline the specific aims you wished to address in your work and link it to the research/evidence base. Consider the children’s needs too, did you seek e.g. to respond to a lack of interest, low reading stamina, or support choice? Do use bullets.</a:t>
                      </a:r>
                    </a:p>
                    <a:p>
                      <a:pPr>
                        <a:spcAft>
                          <a:spcPts val="1000"/>
                        </a:spcAft>
                      </a:pPr>
                      <a:endParaRPr lang="en-GB"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2402" marR="52402" marT="0" marB="0"/>
                </a:tc>
                <a:extLst>
                  <a:ext uri="{0D108BD9-81ED-4DB2-BD59-A6C34878D82A}">
                    <a16:rowId xmlns:a16="http://schemas.microsoft.com/office/drawing/2014/main" val="2614494196"/>
                  </a:ext>
                </a:extLst>
              </a:tr>
              <a:tr h="2631374">
                <a:tc>
                  <a:txBody>
                    <a:bodyPr/>
                    <a:lstStyle/>
                    <a:p>
                      <a:pPr>
                        <a:spcBef>
                          <a:spcPts val="600"/>
                        </a:spcBef>
                        <a:spcAft>
                          <a:spcPts val="1000"/>
                        </a:spcAft>
                      </a:pPr>
                      <a:r>
                        <a:rPr lang="en-GB" sz="1600" b="1" kern="1200" spc="-20" dirty="0">
                          <a:solidFill>
                            <a:srgbClr val="001F5F"/>
                          </a:solidFill>
                          <a:latin typeface="Arial" panose="020B0604020202020204" pitchFamily="34" charset="0"/>
                          <a:cs typeface="Arial" panose="020B0604020202020204" pitchFamily="34" charset="0"/>
                        </a:rPr>
                        <a:t>Outline</a:t>
                      </a:r>
                    </a:p>
                    <a:p>
                      <a:pPr marL="21590">
                        <a:spcAft>
                          <a:spcPts val="1000"/>
                        </a:spcAft>
                      </a:pPr>
                      <a:r>
                        <a:rPr lang="en-GB" sz="1200" b="0" kern="1200" spc="-20" dirty="0">
                          <a:solidFill>
                            <a:srgbClr val="001F5F"/>
                          </a:solidFill>
                          <a:latin typeface="+mn-lt"/>
                          <a:ea typeface="+mn-ea"/>
                          <a:cs typeface="Arial" panose="020B0604020202020204" pitchFamily="34" charset="0"/>
                        </a:rPr>
                        <a:t>Describe</a:t>
                      </a:r>
                      <a:r>
                        <a:rPr lang="en-GB" sz="1200" dirty="0">
                          <a:solidFill>
                            <a:schemeClr val="tx1"/>
                          </a:solidFill>
                          <a:effectLst/>
                        </a:rPr>
                        <a:t> </a:t>
                      </a:r>
                      <a:r>
                        <a:rPr lang="en-GB" sz="1200" b="0" kern="1200" spc="-20" dirty="0">
                          <a:solidFill>
                            <a:srgbClr val="001F5F"/>
                          </a:solidFill>
                          <a:latin typeface="+mn-lt"/>
                          <a:ea typeface="+mn-ea"/>
                          <a:cs typeface="Arial" panose="020B0604020202020204" pitchFamily="34" charset="0"/>
                        </a:rPr>
                        <a:t>the work you undertook to achieve your aims. PHOTOS are vital to convey this work visually e.g. of the classroom, of relevant books, of children (check permissions/ethics).</a:t>
                      </a:r>
                    </a:p>
                  </a:txBody>
                  <a:tcPr marL="52402" marR="52402" marT="0" marB="0"/>
                </a:tc>
                <a:extLst>
                  <a:ext uri="{0D108BD9-81ED-4DB2-BD59-A6C34878D82A}">
                    <a16:rowId xmlns:a16="http://schemas.microsoft.com/office/drawing/2014/main" val="3816962089"/>
                  </a:ext>
                </a:extLst>
              </a:tr>
            </a:tbl>
          </a:graphicData>
        </a:graphic>
      </p:graphicFrame>
    </p:spTree>
    <p:extLst>
      <p:ext uri="{BB962C8B-B14F-4D97-AF65-F5344CB8AC3E}">
        <p14:creationId xmlns:p14="http://schemas.microsoft.com/office/powerpoint/2010/main" val="1423901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27C2EEB-C783-D75B-C278-9E784BEC0592}"/>
              </a:ext>
            </a:extLst>
          </p:cNvPr>
          <p:cNvGraphicFramePr>
            <a:graphicFrameLocks noGrp="1"/>
          </p:cNvGraphicFramePr>
          <p:nvPr>
            <p:extLst>
              <p:ext uri="{D42A27DB-BD31-4B8C-83A1-F6EECF244321}">
                <p14:modId xmlns:p14="http://schemas.microsoft.com/office/powerpoint/2010/main" val="302485578"/>
              </p:ext>
            </p:extLst>
          </p:nvPr>
        </p:nvGraphicFramePr>
        <p:xfrm>
          <a:off x="328871" y="292366"/>
          <a:ext cx="11534257" cy="5851259"/>
        </p:xfrm>
        <a:graphic>
          <a:graphicData uri="http://schemas.openxmlformats.org/drawingml/2006/table">
            <a:tbl>
              <a:tblPr>
                <a:tableStyleId>{B301B821-A1FF-4177-AEE7-76D212191A09}</a:tableStyleId>
              </a:tblPr>
              <a:tblGrid>
                <a:gridCol w="11534257">
                  <a:extLst>
                    <a:ext uri="{9D8B030D-6E8A-4147-A177-3AD203B41FA5}">
                      <a16:colId xmlns:a16="http://schemas.microsoft.com/office/drawing/2014/main" val="3832910425"/>
                    </a:ext>
                  </a:extLst>
                </a:gridCol>
              </a:tblGrid>
              <a:tr h="3231376">
                <a:tc>
                  <a:txBody>
                    <a:bodyPr/>
                    <a:lstStyle/>
                    <a:p>
                      <a:pPr>
                        <a:spcAft>
                          <a:spcPts val="1000"/>
                        </a:spcAft>
                      </a:pPr>
                      <a:r>
                        <a:rPr lang="en-GB" sz="1600" b="1" kern="1200" spc="-20" dirty="0">
                          <a:solidFill>
                            <a:srgbClr val="001F5F"/>
                          </a:solidFill>
                          <a:latin typeface="Arial" panose="020B0604020202020204" pitchFamily="34" charset="0"/>
                          <a:cs typeface="Arial" panose="020B0604020202020204" pitchFamily="34" charset="0"/>
                        </a:rPr>
                        <a:t>Impact</a:t>
                      </a:r>
                      <a:r>
                        <a:rPr lang="en-GB" sz="1400" dirty="0">
                          <a:effectLst/>
                        </a:rPr>
                        <a:t>                                                            </a:t>
                      </a:r>
                      <a:endParaRPr lang="en-GB" sz="1400" dirty="0">
                        <a:solidFill>
                          <a:schemeClr val="dk1"/>
                        </a:solidFill>
                        <a:effectLst/>
                        <a:latin typeface="+mn-lt"/>
                        <a:cs typeface="+mn-cs"/>
                      </a:endParaRPr>
                    </a:p>
                    <a:p>
                      <a:pPr marL="0" marR="0" lvl="0" indent="0" algn="l" defTabSz="914400" rtl="0" eaLnBrk="1" fontAlgn="auto" latinLnBrk="0" hangingPunct="1">
                        <a:lnSpc>
                          <a:spcPct val="100000"/>
                        </a:lnSpc>
                        <a:spcBef>
                          <a:spcPts val="0"/>
                        </a:spcBef>
                        <a:spcAft>
                          <a:spcPts val="1000"/>
                        </a:spcAft>
                        <a:buClrTx/>
                        <a:buSzTx/>
                        <a:buFontTx/>
                        <a:buNone/>
                        <a:tabLst/>
                        <a:defRPr/>
                      </a:pPr>
                      <a:r>
                        <a:rPr lang="en-GB" sz="1100" dirty="0">
                          <a:solidFill>
                            <a:srgbClr val="001F5F"/>
                          </a:solidFill>
                          <a:latin typeface="+mn-lt"/>
                          <a:cs typeface="Calibri"/>
                        </a:rPr>
                        <a:t>Outline the impact that this work had on the children and their </a:t>
                      </a:r>
                      <a:r>
                        <a:rPr lang="en-GB" sz="1100" dirty="0" err="1">
                          <a:solidFill>
                            <a:srgbClr val="001F5F"/>
                          </a:solidFill>
                          <a:latin typeface="+mn-lt"/>
                          <a:cs typeface="Calibri"/>
                        </a:rPr>
                        <a:t>RfP</a:t>
                      </a:r>
                      <a:r>
                        <a:rPr lang="en-GB" sz="1100" dirty="0">
                          <a:solidFill>
                            <a:srgbClr val="001F5F"/>
                          </a:solidFill>
                          <a:latin typeface="+mn-lt"/>
                          <a:cs typeface="Calibri"/>
                        </a:rPr>
                        <a:t>, and or on you as their teacher/other staff/other adults. Note evidence e.g. through </a:t>
                      </a:r>
                      <a:r>
                        <a:rPr lang="en-GB" sz="1100" dirty="0" err="1">
                          <a:solidFill>
                            <a:srgbClr val="001F5F"/>
                          </a:solidFill>
                          <a:latin typeface="+mn-lt"/>
                          <a:cs typeface="Calibri"/>
                        </a:rPr>
                        <a:t>survys</a:t>
                      </a:r>
                      <a:r>
                        <a:rPr lang="en-GB" sz="1100" dirty="0">
                          <a:solidFill>
                            <a:srgbClr val="001F5F"/>
                          </a:solidFill>
                          <a:latin typeface="+mn-lt"/>
                          <a:cs typeface="Calibri"/>
                        </a:rPr>
                        <a:t>, observations of shifts in attitudes or behaviour, with quotes from children, staff and others. This might focus on particular children and include photos. </a:t>
                      </a:r>
                      <a:endParaRPr lang="en-GB" sz="1100" dirty="0">
                        <a:latin typeface="+mn-lt"/>
                        <a:cs typeface="Calibri"/>
                      </a:endParaRPr>
                    </a:p>
                    <a:p>
                      <a:pPr>
                        <a:spcAft>
                          <a:spcPts val="1000"/>
                        </a:spcAft>
                      </a:pPr>
                      <a:endParaRPr lang="en-GB"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2402" marR="52402" marT="0" marB="0"/>
                </a:tc>
                <a:extLst>
                  <a:ext uri="{0D108BD9-81ED-4DB2-BD59-A6C34878D82A}">
                    <a16:rowId xmlns:a16="http://schemas.microsoft.com/office/drawing/2014/main" val="2614494196"/>
                  </a:ext>
                </a:extLst>
              </a:tr>
              <a:tr h="2619883">
                <a:tc>
                  <a:txBody>
                    <a:bodyPr/>
                    <a:lstStyle/>
                    <a:p>
                      <a:pPr>
                        <a:spcBef>
                          <a:spcPts val="600"/>
                        </a:spcBef>
                        <a:spcAft>
                          <a:spcPts val="1000"/>
                        </a:spcAft>
                      </a:pPr>
                      <a:r>
                        <a:rPr lang="en-GB" sz="1600" b="1" kern="1200" spc="-20" dirty="0">
                          <a:solidFill>
                            <a:srgbClr val="001F5F"/>
                          </a:solidFill>
                          <a:latin typeface="Arial" panose="020B0604020202020204" pitchFamily="34" charset="0"/>
                          <a:cs typeface="Arial" panose="020B0604020202020204" pitchFamily="34" charset="0"/>
                        </a:rPr>
                        <a:t>Outline</a:t>
                      </a:r>
                    </a:p>
                    <a:p>
                      <a:pPr>
                        <a:spcBef>
                          <a:spcPts val="600"/>
                        </a:spcBef>
                        <a:spcAft>
                          <a:spcPts val="1000"/>
                        </a:spcAft>
                      </a:pPr>
                      <a:r>
                        <a:rPr lang="en-GB" sz="1100" b="0" kern="1200" spc="-20" dirty="0">
                          <a:solidFill>
                            <a:srgbClr val="001F5F"/>
                          </a:solidFill>
                          <a:latin typeface="+mn-lt"/>
                          <a:cs typeface="Arial" panose="020B0604020202020204" pitchFamily="34" charset="0"/>
                        </a:rPr>
                        <a:t>Reflect on which specific aspects of the research influenced your practice and in what ways. Building on this, what are your plans and next steps to support children’s volitional engagement as readers?</a:t>
                      </a:r>
                    </a:p>
                  </a:txBody>
                  <a:tcPr marL="52402" marR="52402" marT="0" marB="0"/>
                </a:tc>
                <a:extLst>
                  <a:ext uri="{0D108BD9-81ED-4DB2-BD59-A6C34878D82A}">
                    <a16:rowId xmlns:a16="http://schemas.microsoft.com/office/drawing/2014/main" val="3816962089"/>
                  </a:ext>
                </a:extLst>
              </a:tr>
            </a:tbl>
          </a:graphicData>
        </a:graphic>
      </p:graphicFrame>
    </p:spTree>
    <p:extLst>
      <p:ext uri="{BB962C8B-B14F-4D97-AF65-F5344CB8AC3E}">
        <p14:creationId xmlns:p14="http://schemas.microsoft.com/office/powerpoint/2010/main" val="2946008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558</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Arial</vt:lpstr>
      <vt:lpstr>Calibri</vt:lpstr>
      <vt:lpstr>Calibri Light</vt:lpstr>
      <vt:lpstr>Cambria</vt:lpstr>
      <vt:lpstr>Symbol</vt:lpstr>
      <vt:lpstr>Office Theme</vt:lpstr>
      <vt:lpstr>Custom Design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Parkinson, Harriet</dc:creator>
  <cp:lastModifiedBy>Samantha.Davage</cp:lastModifiedBy>
  <cp:revision>2</cp:revision>
  <dcterms:created xsi:type="dcterms:W3CDTF">2024-01-17T14:45:14Z</dcterms:created>
  <dcterms:modified xsi:type="dcterms:W3CDTF">2024-02-01T15:13:01Z</dcterms:modified>
</cp:coreProperties>
</file>